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lideshare.net/mne-python/mnepython-coregistration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patio_temporal_cluster_1samp_10000_0.001_OM-R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36" r="0" b="6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3712">
                <a:effectLst>
                  <a:outerShdw sx="100000" sy="100000" kx="0" ky="0" algn="b" rotWithShape="0" blurRad="29464" dist="14732" dir="5400000">
                    <a:srgbClr val="000000"/>
                  </a:outerShdw>
                </a:effectLst>
              </a:defRPr>
            </a:lvl1pPr>
          </a:lstStyle>
          <a:p>
            <a:pPr/>
            <a:r>
              <a:t>Tutorial - Source reconstruction using mne-python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August 2017 - A. Pasmantier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4544">
                <a:effectLst>
                  <a:outerShdw sx="100000" sy="100000" kx="0" ky="0" algn="b" rotWithShape="0" blurRad="36068" dist="18034" dir="5400000">
                    <a:srgbClr val="000000"/>
                  </a:outerShdw>
                </a:effectLst>
              </a:defRPr>
            </a:lvl1pPr>
          </a:lstStyle>
          <a:p>
            <a:pPr/>
            <a:r>
              <a:t>7. Statistics : spatio-temporal cluster test on fsaverage morphed source estimates</a:t>
            </a:r>
          </a:p>
        </p:txBody>
      </p:sp>
      <p:sp>
        <p:nvSpPr>
          <p:cNvPr id="164" name="Shape 164"/>
          <p:cNvSpPr/>
          <p:nvPr>
            <p:ph type="body" sz="half" idx="1"/>
          </p:nvPr>
        </p:nvSpPr>
        <p:spPr>
          <a:xfrm>
            <a:off x="762000" y="2412999"/>
            <a:ext cx="5708894" cy="6375401"/>
          </a:xfrm>
          <a:prstGeom prst="rect">
            <a:avLst/>
          </a:prstGeom>
        </p:spPr>
        <p:txBody>
          <a:bodyPr/>
          <a:lstStyle/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Open « spatio_temp_cluster_test.py »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Execute the command line ‘%gui wx’ in the console.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Specify task, states, subjects, tag.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Crop the source estimates if need using tmin and tmax variables.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Towards the bottom of the script, specify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n_permutations </a:t>
            </a:r>
            <a:r>
              <a:t>and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p_threshold </a:t>
            </a:r>
            <a:r>
              <a:t>for the cluster statistics.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Run the script.</a:t>
            </a:r>
          </a:p>
          <a:p>
            <a:pPr marL="260095" indent="-260095" defTabSz="373887">
              <a:spcBef>
                <a:spcPts val="2600"/>
              </a:spcBef>
              <a:defRPr sz="2176">
                <a:effectLst>
                  <a:outerShdw sx="100000" sy="100000" kx="0" ky="0" algn="b" rotWithShape="0" blurRad="32512" dist="16256" dir="5400000">
                    <a:srgbClr val="000000"/>
                  </a:outerShdw>
                </a:effectLst>
              </a:defRPr>
            </a:pPr>
            <a:r>
              <a:t>Save if needed (this part needs rewriting).</a:t>
            </a:r>
          </a:p>
        </p:txBody>
      </p:sp>
      <p:pic>
        <p:nvPicPr>
          <p:cNvPr id="165" name="Capture d’écran 2017-09-18 à 13.5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6824" y="2275379"/>
            <a:ext cx="5588271" cy="305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patio_temporal_cluster_1samp_10000_0.001_OM-RS.png"/>
          <p:cNvPicPr>
            <a:picLocks noChangeAspect="1"/>
          </p:cNvPicPr>
          <p:nvPr/>
        </p:nvPicPr>
        <p:blipFill>
          <a:blip r:embed="rId3">
            <a:extLst/>
          </a:blip>
          <a:srcRect l="0" t="636" r="0" b="636"/>
          <a:stretch>
            <a:fillRect/>
          </a:stretch>
        </p:blipFill>
        <p:spPr>
          <a:xfrm>
            <a:off x="6786959" y="5737699"/>
            <a:ext cx="5588125" cy="30767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7" name="Shape 167"/>
          <p:cNvSpPr/>
          <p:nvPr/>
        </p:nvSpPr>
        <p:spPr>
          <a:xfrm>
            <a:off x="7689167" y="5305933"/>
            <a:ext cx="3783585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0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spatio_temp_cluster_test.py »</a:t>
            </a:r>
          </a:p>
        </p:txBody>
      </p:sp>
      <p:sp>
        <p:nvSpPr>
          <p:cNvPr id="168" name="Shape 168"/>
          <p:cNvSpPr/>
          <p:nvPr/>
        </p:nvSpPr>
        <p:spPr>
          <a:xfrm>
            <a:off x="7176582" y="9075311"/>
            <a:ext cx="4808755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spatio_temporal_cluster_1samp_10000_0.001_OM-RS.png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06399" indent="-406399">
              <a:defRPr sz="2700"/>
            </a:pPr>
            <a:r>
              <a:t>The work presented here realises source reconstruction and source-space cluster statistics from a raw file (.ds) in 7 relatively easy steps. </a:t>
            </a:r>
          </a:p>
          <a:p>
            <a:pPr marL="406399" indent="-406399">
              <a:defRPr sz="2700"/>
            </a:pPr>
            <a:r>
              <a:t>Each step uses at least one python (amongst others) script generating data files that might be useful/mandatory for the next steps, thus the importance of following the order given in this document.</a:t>
            </a:r>
          </a:p>
          <a:p>
            <a:pPr marL="406399" indent="-406399">
              <a:defRPr sz="2700"/>
            </a:pPr>
            <a:r>
              <a:t>The integrality of this work relies on 9 python scripts, a .csv file and a Matlab program :</a:t>
            </a:r>
            <a:br/>
            <a:r>
              <a:rPr sz="2400"/>
              <a:t>1: </a:t>
            </a:r>
            <a:r>
              <a:rPr i="1" sz="2400">
                <a:latin typeface="+mn-lt"/>
                <a:ea typeface="+mn-ea"/>
                <a:cs typeface="+mn-cs"/>
                <a:sym typeface="Helvetica Neue"/>
              </a:rPr>
              <a:t>header.py,  2 : preproc_alex.py,  3 : plot_evokeds.py, 4 : source_rec_pre.py, 5 : HPI_update.py, 6 : covariance_matrix.py, 7 : src_rec.py, </a:t>
            </a:r>
            <a:br>
              <a:rPr i="1" sz="2400">
                <a:latin typeface="+mn-lt"/>
                <a:ea typeface="+mn-ea"/>
                <a:cs typeface="+mn-cs"/>
                <a:sym typeface="Helvetica Neue"/>
              </a:rPr>
            </a:br>
            <a:r>
              <a:rPr i="1" sz="2400">
                <a:latin typeface="+mn-lt"/>
                <a:ea typeface="+mn-ea"/>
                <a:cs typeface="+mn-cs"/>
                <a:sym typeface="Helvetica Neue"/>
              </a:rPr>
              <a:t>8 : morphing-stc.py, 9 : spatio-temp-cluster-test.py</a:t>
            </a:r>
            <a:br>
              <a:rPr i="1" sz="2400">
                <a:latin typeface="+mn-lt"/>
                <a:ea typeface="+mn-ea"/>
                <a:cs typeface="+mn-cs"/>
                <a:sym typeface="Helvetica Neue"/>
              </a:rPr>
            </a:br>
            <a:r>
              <a:rPr i="1" sz="2400">
                <a:latin typeface="+mn-lt"/>
                <a:ea typeface="+mn-ea"/>
                <a:cs typeface="+mn-cs"/>
                <a:sym typeface="Helvetica Neue"/>
              </a:rPr>
              <a:t>+ </a:t>
            </a:r>
            <a:r>
              <a:rPr sz="2400"/>
              <a:t>Adjust_Head_Pos (matlab program)</a:t>
            </a:r>
            <a:br>
              <a:rPr sz="2400"/>
            </a:br>
            <a:r>
              <a:rPr sz="2400"/>
              <a:t>+ listdata.csv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we start</a:t>
            </a:r>
          </a:p>
        </p:txBody>
      </p:sp>
      <p:sp>
        <p:nvSpPr>
          <p:cNvPr id="127" name="Shape 12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to complete the .csv file « listdata.csv » located in the « meta » directory.</a:t>
            </a:r>
          </a:p>
          <a:p>
            <a:pPr/>
            <a:r>
              <a:t>Every column should be separated by a tabulation character.</a:t>
            </a:r>
          </a:p>
          <a:p>
            <a:pPr/>
            <a:r>
              <a:t>The first line (with the dot) should be left as is due to a bug when importing csv files with panda.</a:t>
            </a:r>
          </a:p>
        </p:txBody>
      </p:sp>
      <p:pic>
        <p:nvPicPr>
          <p:cNvPr id="128" name="Capture d’écran 2017-09-18 à 11.42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7377" y="2779992"/>
            <a:ext cx="6382846" cy="535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8245163" y="8206826"/>
            <a:ext cx="2407274" cy="51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7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listdata.csv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Preprocessing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762000" y="2413000"/>
            <a:ext cx="5589470" cy="6375401"/>
          </a:xfrm>
          <a:prstGeom prst="rect">
            <a:avLst/>
          </a:prstGeom>
        </p:spPr>
        <p:txBody>
          <a:bodyPr/>
          <a:lstStyle/>
          <a:p>
            <a:pPr marL="211327" indent="-211327" defTabSz="303783">
              <a:spcBef>
                <a:spcPts val="2100"/>
              </a:spcBef>
              <a:defRPr sz="1768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pPr>
            <a:r>
              <a:t>Open « preproc_alex.py »</a:t>
            </a:r>
          </a:p>
          <a:p>
            <a:pPr marL="211327" indent="-211327" defTabSz="303783">
              <a:spcBef>
                <a:spcPts val="2100"/>
              </a:spcBef>
              <a:defRPr sz="1768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pPr>
            <a:r>
              <a:t>Specify the different parameters :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tasks</a:t>
            </a:r>
            <a:r>
              <a:t>,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states</a:t>
            </a:r>
            <a:r>
              <a:t>, ICA PARAMETERS, EPOCHING PARAMETERS, and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picformat.</a:t>
            </a: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  <a:r>
              <a:rPr b="1" i="1">
                <a:latin typeface="+mn-lt"/>
                <a:ea typeface="+mn-ea"/>
                <a:cs typeface="+mn-cs"/>
                <a:sym typeface="Helvetica Neue"/>
              </a:rPr>
              <a:t>NB : ‘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ecg_epochs' is used for heartbeat-related responses. You can leave it as ‘False’ if this isn’t what you’re looking for.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211327" indent="-211327" defTabSz="303783">
              <a:spcBef>
                <a:spcPts val="2100"/>
              </a:spcBef>
              <a:defRPr sz="1768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pPr>
            <a:r>
              <a:rPr i="1">
                <a:latin typeface="+mn-lt"/>
                <a:ea typeface="+mn-ea"/>
                <a:cs typeface="+mn-cs"/>
                <a:sym typeface="Helvetica Neue"/>
              </a:rPr>
              <a:t>Run the script.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211327" indent="-211327" defTabSz="303783">
              <a:spcBef>
                <a:spcPts val="2100"/>
              </a:spcBef>
              <a:defRPr sz="1768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pPr>
            <a:r>
              <a:rPr i="1">
                <a:latin typeface="+mn-lt"/>
                <a:ea typeface="+mn-ea"/>
                <a:cs typeface="+mn-cs"/>
                <a:sym typeface="Helvetica Neue"/>
              </a:rPr>
              <a:t>If run_ICA = True, you should now have the corresponding -ica.fif files in your ICA directory along with 3 .svg files per .fif file to check it.</a:t>
            </a: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  <a:r>
              <a:rPr i="1">
                <a:latin typeface="+mn-lt"/>
                <a:ea typeface="+mn-ea"/>
                <a:cs typeface="+mn-cs"/>
                <a:sym typeface="Helvetica Neue"/>
              </a:rPr>
              <a:t>If save_evokeds = True, you should now have the evoked files as -ave.fif files in the evoked directory.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211327" indent="-211327" defTabSz="303783">
              <a:spcBef>
                <a:spcPts val="2100"/>
              </a:spcBef>
              <a:defRPr sz="1768">
                <a:effectLst>
                  <a:outerShdw sx="100000" sy="100000" kx="0" ky="0" algn="b" rotWithShape="0" blurRad="26416" dist="13208" dir="5400000">
                    <a:srgbClr val="000000"/>
                  </a:outerShdw>
                </a:effectLst>
              </a:defRPr>
            </a:pPr>
            <a:r>
              <a:rPr i="1">
                <a:latin typeface="+mn-lt"/>
                <a:ea typeface="+mn-ea"/>
                <a:cs typeface="+mn-cs"/>
                <a:sym typeface="Helvetica Neue"/>
              </a:rPr>
              <a:t>You can now check all your output data (evokeds and ICA) using « plot_evokeds.py » :</a:t>
            </a: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  <a:r>
              <a:rPr i="1">
                <a:latin typeface="+mn-lt"/>
                <a:ea typeface="+mn-ea"/>
                <a:cs typeface="+mn-cs"/>
                <a:sym typeface="Helvetica Neue"/>
              </a:rPr>
              <a:t>Specify the parameters you want (i.e. ‘REM = [‘True’] to plot ERFs removing ecg artifacts).</a:t>
            </a:r>
          </a:p>
        </p:txBody>
      </p:sp>
      <p:pic>
        <p:nvPicPr>
          <p:cNvPr id="133" name="Capture d’écran 2017-09-18 à 11.54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9323" y="2118022"/>
            <a:ext cx="5841027" cy="696535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8287655" y="9064226"/>
            <a:ext cx="2711362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preproc_alex.py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Preparing BEM model and source space</a:t>
            </a:r>
          </a:p>
        </p:txBody>
      </p:sp>
      <p:sp>
        <p:nvSpPr>
          <p:cNvPr id="137" name="Shape 137"/>
          <p:cNvSpPr/>
          <p:nvPr>
            <p:ph type="body" sz="half" idx="1"/>
          </p:nvPr>
        </p:nvSpPr>
        <p:spPr>
          <a:xfrm>
            <a:off x="762000" y="2413000"/>
            <a:ext cx="5379941" cy="6230903"/>
          </a:xfrm>
          <a:prstGeom prst="rect">
            <a:avLst/>
          </a:prstGeom>
        </p:spPr>
        <p:txBody>
          <a:bodyPr/>
          <a:lstStyle/>
          <a:p>
            <a:pPr marL="264159" indent="-264159" defTabSz="379729">
              <a:spcBef>
                <a:spcPts val="2700"/>
              </a:spcBef>
              <a:defRPr sz="2209">
                <a:effectLst>
                  <a:outerShdw sx="100000" sy="100000" kx="0" ky="0" algn="b" rotWithShape="0" blurRad="33020" dist="16510" dir="5400000">
                    <a:srgbClr val="000000"/>
                  </a:outerShdw>
                </a:effectLst>
              </a:defRPr>
            </a:pPr>
            <a:r>
              <a:t>Open « source_rec_pre.py »</a:t>
            </a:r>
          </a:p>
          <a:p>
            <a:pPr marL="264159" indent="-264159" defTabSz="379729">
              <a:spcBef>
                <a:spcPts val="2700"/>
              </a:spcBef>
              <a:defRPr sz="2209">
                <a:effectLst>
                  <a:outerShdw sx="100000" sy="100000" kx="0" ky="0" algn="b" rotWithShape="0" blurRad="33020" dist="16510" dir="5400000">
                    <a:srgbClr val="000000"/>
                  </a:outerShdw>
                </a:effectLst>
              </a:defRPr>
            </a:pPr>
            <a:r>
              <a:t>Fill out ‘task’ and ‘subjects’ parameters.</a:t>
            </a:r>
            <a:br/>
            <a:r>
              <a:rPr b="1">
                <a:latin typeface="+mn-lt"/>
                <a:ea typeface="+mn-ea"/>
                <a:cs typeface="+mn-cs"/>
                <a:sym typeface="Helvetica Neue"/>
              </a:rPr>
              <a:t>NB : </a:t>
            </a:r>
            <a:r>
              <a:t>to process all subjects for this task, just specify : </a:t>
            </a:r>
            <a:br/>
            <a:r>
              <a:rPr i="1">
                <a:latin typeface="+mn-lt"/>
                <a:ea typeface="+mn-ea"/>
                <a:cs typeface="+mn-cs"/>
                <a:sym typeface="Helvetica Neue"/>
              </a:rPr>
              <a:t>subjects = get_subjlist(task)</a:t>
            </a:r>
          </a:p>
          <a:p>
            <a:pPr marL="264159" indent="-264159" defTabSz="379729">
              <a:spcBef>
                <a:spcPts val="2700"/>
              </a:spcBef>
              <a:defRPr sz="2209">
                <a:effectLst>
                  <a:outerShdw sx="100000" sy="100000" kx="0" ky="0" algn="b" rotWithShape="0" blurRad="33020" dist="16510" dir="5400000">
                    <a:srgbClr val="000000"/>
                  </a:outerShdw>
                </a:effectLst>
              </a:defRPr>
            </a:pPr>
            <a:r>
              <a:t>In the ‘SOURCE SPACE’ section, change ‘spacing’ parameter if needed.</a:t>
            </a:r>
          </a:p>
          <a:p>
            <a:pPr marL="264159" indent="-264159" defTabSz="379729">
              <a:spcBef>
                <a:spcPts val="2700"/>
              </a:spcBef>
              <a:defRPr sz="2209">
                <a:effectLst>
                  <a:outerShdw sx="100000" sy="100000" kx="0" ky="0" algn="b" rotWithShape="0" blurRad="33020" dist="16510" dir="5400000">
                    <a:srgbClr val="000000"/>
                  </a:outerShdw>
                </a:effectLst>
              </a:defRPr>
            </a:pPr>
            <a:r>
              <a:t>Run the script.</a:t>
            </a:r>
          </a:p>
          <a:p>
            <a:pPr marL="264159" indent="-264159" defTabSz="379729">
              <a:spcBef>
                <a:spcPts val="2700"/>
              </a:spcBef>
              <a:defRPr sz="2209">
                <a:effectLst>
                  <a:outerShdw sx="100000" sy="100000" kx="0" ky="0" algn="b" rotWithShape="0" blurRad="33020" dist="16510" dir="5400000">
                    <a:srgbClr val="000000"/>
                  </a:outerShdw>
                </a:effectLst>
              </a:defRPr>
            </a:pPr>
            <a:r>
              <a:t>You should now have 3 new files in your subject’s ‘Source_Rec’ directory, each ending with ‘-bem.fif’, ‘-sol.fif’ and ‘-src.fif’.</a:t>
            </a:r>
          </a:p>
        </p:txBody>
      </p:sp>
      <p:pic>
        <p:nvPicPr>
          <p:cNvPr id="138" name="Capture d’écran 2017-09-18 à 12.18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6048" y="2621364"/>
            <a:ext cx="6157685" cy="633114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8119990" y="8924526"/>
            <a:ext cx="3046693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source_rec_pre.py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Coregistration</a:t>
            </a:r>
          </a:p>
        </p:txBody>
      </p:sp>
      <p:sp>
        <p:nvSpPr>
          <p:cNvPr id="142" name="Shape 142"/>
          <p:cNvSpPr/>
          <p:nvPr>
            <p:ph type="body" sz="half" idx="1"/>
          </p:nvPr>
        </p:nvSpPr>
        <p:spPr>
          <a:xfrm>
            <a:off x="761999" y="2419349"/>
            <a:ext cx="5972218" cy="6554970"/>
          </a:xfrm>
          <a:prstGeom prst="rect">
            <a:avLst/>
          </a:prstGeom>
        </p:spPr>
        <p:txBody>
          <a:bodyPr/>
          <a:lstStyle/>
          <a:p>
            <a:pPr marL="203200" indent="-203200" defTabSz="292100">
              <a:spcBef>
                <a:spcPts val="2100"/>
              </a:spcBef>
              <a:defRPr sz="1700"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defRPr>
            </a:pPr>
            <a:r>
              <a:t>Open the Matlab script ‘Adjust_Head_Pos_3DirbyCoil.m’ and run it.</a:t>
            </a:r>
            <a:br/>
            <a:r>
              <a:t>*COMPLETE LATER*</a:t>
            </a:r>
            <a:br/>
            <a:r>
              <a:t>Save the .hc files according to the blocks you merged.</a:t>
            </a:r>
          </a:p>
          <a:p>
            <a:pPr marL="203200" indent="-203200" defTabSz="292100">
              <a:spcBef>
                <a:spcPts val="2100"/>
              </a:spcBef>
              <a:defRPr sz="1700"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defRPr>
            </a:pPr>
            <a:r>
              <a:t>Open « HPI_update », fill out the required parameters (task, subjects, data_type) and run the script.</a:t>
            </a:r>
            <a:br/>
            <a:r>
              <a:t>All your evoked files are now updated with your new .hc files.</a:t>
            </a:r>
          </a:p>
          <a:p>
            <a:pPr marL="203200" indent="-203200" defTabSz="292100">
              <a:spcBef>
                <a:spcPts val="2100"/>
              </a:spcBef>
              <a:defRPr sz="1700"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defRPr>
            </a:pPr>
            <a:r>
              <a:t>Open a new Python console and run the « header.py » file. </a:t>
            </a:r>
            <a:br/>
            <a:r>
              <a:t>In the same console, run the command line : “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%gui wx“, </a:t>
            </a:r>
            <a:r>
              <a:t>followed by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 “mne.gui.coregistration()“ </a:t>
            </a:r>
            <a:r>
              <a:t>: a new window should open.</a:t>
            </a:r>
          </a:p>
          <a:p>
            <a:pPr marL="203200" indent="-203200" defTabSz="292100">
              <a:spcBef>
                <a:spcPts val="2100"/>
              </a:spcBef>
              <a:defRPr sz="1700"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defRPr>
            </a:pPr>
            <a:r>
              <a:t>Follow the steps described in this tutorial : </a:t>
            </a:r>
            <a:br/>
            <a:r>
              <a:rPr sz="1300" u="sng">
                <a:hlinkClick r:id="rId2" invalidUrl="" action="" tgtFrame="" tooltip="" history="1" highlightClick="0" endSnd="0"/>
              </a:rPr>
              <a:t>https://www.slideshare.net/mne-python/mnepython-coregistration</a:t>
            </a: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  <a:r>
              <a:rPr b="1">
                <a:latin typeface="+mn-lt"/>
                <a:ea typeface="+mn-ea"/>
                <a:cs typeface="+mn-cs"/>
                <a:sym typeface="Helvetica Neue"/>
              </a:rPr>
              <a:t>and save according to the .hc filename.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203200" indent="-203200" defTabSz="292100">
              <a:spcBef>
                <a:spcPts val="2100"/>
              </a:spcBef>
              <a:defRPr sz="1700">
                <a:effectLst>
                  <a:outerShdw sx="100000" sy="100000" kx="0" ky="0" algn="b" rotWithShape="0" blurRad="25400" dist="12700" dir="5400000">
                    <a:srgbClr val="000000"/>
                  </a:outerShdw>
                </a:effectLst>
              </a:defRPr>
            </a:pPr>
            <a:r>
              <a:t>You should now have several ‘-trans.fif’ files corresponding to the coregistrations you saved in your subject’s ‘Source_Rec’ directory.</a:t>
            </a:r>
            <a:br>
              <a:rPr i="1">
                <a:latin typeface="+mn-lt"/>
                <a:ea typeface="+mn-ea"/>
                <a:cs typeface="+mn-cs"/>
                <a:sym typeface="Helvetica Neue"/>
              </a:rPr>
            </a:br>
          </a:p>
        </p:txBody>
      </p:sp>
      <p:pic>
        <p:nvPicPr>
          <p:cNvPr id="143" name="Capture d’écran 2017-09-18 à 12.49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4036" y="6092764"/>
            <a:ext cx="5693374" cy="3132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apture d’écran 2017-09-18 à 12.50.53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7715"/>
          <a:stretch>
            <a:fillRect/>
          </a:stretch>
        </p:blipFill>
        <p:spPr>
          <a:xfrm>
            <a:off x="7282004" y="1988822"/>
            <a:ext cx="4897407" cy="368385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8464424" y="5626457"/>
            <a:ext cx="2532597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HPI_update.py »</a:t>
            </a:r>
          </a:p>
        </p:txBody>
      </p:sp>
      <p:sp>
        <p:nvSpPr>
          <p:cNvPr id="146" name="Shape 146"/>
          <p:cNvSpPr/>
          <p:nvPr/>
        </p:nvSpPr>
        <p:spPr>
          <a:xfrm>
            <a:off x="7879826" y="9089626"/>
            <a:ext cx="3755620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mne.gui.coregistration()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The covariance matrix</a:t>
            </a:r>
          </a:p>
        </p:txBody>
      </p:sp>
      <p:sp>
        <p:nvSpPr>
          <p:cNvPr id="149" name="Shape 149"/>
          <p:cNvSpPr/>
          <p:nvPr>
            <p:ph type="body" sz="half" idx="1"/>
          </p:nvPr>
        </p:nvSpPr>
        <p:spPr>
          <a:xfrm>
            <a:off x="762000" y="2413000"/>
            <a:ext cx="5762857" cy="6175604"/>
          </a:xfrm>
          <a:prstGeom prst="rect">
            <a:avLst/>
          </a:prstGeom>
        </p:spPr>
        <p:txBody>
          <a:bodyPr/>
          <a:lstStyle/>
          <a:p>
            <a:pPr marL="227584" indent="-227584" defTabSz="327152">
              <a:spcBef>
                <a:spcPts val="2300"/>
              </a:spcBef>
              <a:defRPr sz="1904">
                <a:effectLst>
                  <a:outerShdw sx="100000" sy="100000" kx="0" ky="0" algn="b" rotWithShape="0" blurRad="28448" dist="14224" dir="5400000">
                    <a:srgbClr val="000000"/>
                  </a:outerShdw>
                </a:effectLst>
              </a:defRPr>
            </a:pPr>
            <a:r>
              <a:t>Open « covariance_matrix.py »</a:t>
            </a:r>
          </a:p>
          <a:p>
            <a:pPr marL="227584" indent="-227584" defTabSz="327152">
              <a:spcBef>
                <a:spcPts val="2300"/>
              </a:spcBef>
              <a:defRPr sz="1904">
                <a:effectLst>
                  <a:outerShdw sx="100000" sy="100000" kx="0" ky="0" algn="b" rotWithShape="0" blurRad="28448" dist="14224" dir="5400000">
                    <a:srgbClr val="000000"/>
                  </a:outerShdw>
                </a:effectLst>
              </a:defRPr>
            </a:pPr>
            <a:r>
              <a:t>Specify the different parameters : task, states, subjects, tag (corresponding to the evoked series you want to process, for example ‘Cardiac’), etc.</a:t>
            </a:r>
            <a:br/>
            <a:r>
              <a:rPr b="1">
                <a:latin typeface="+mn-lt"/>
                <a:ea typeface="+mn-ea"/>
                <a:cs typeface="+mn-cs"/>
                <a:sym typeface="Helvetica Neue"/>
              </a:rPr>
              <a:t>NB : </a:t>
            </a:r>
            <a:r>
              <a:t>the </a:t>
            </a:r>
            <a:r>
              <a:rPr sz="1568"/>
              <a:t>‘EPOCHS BASELINE NOISE COVARIANCE’ </a:t>
            </a:r>
            <a:r>
              <a:t>needs rewriting/completing to be able to process any type of evoked (not just cardiac).</a:t>
            </a:r>
          </a:p>
          <a:p>
            <a:pPr marL="227584" indent="-227584" defTabSz="327152">
              <a:spcBef>
                <a:spcPts val="2300"/>
              </a:spcBef>
              <a:defRPr sz="1904">
                <a:effectLst>
                  <a:outerShdw sx="100000" sy="100000" kx="0" ky="0" algn="b" rotWithShape="0" blurRad="28448" dist="14224" dir="5400000">
                    <a:srgbClr val="000000"/>
                  </a:outerShdw>
                </a:effectLst>
              </a:defRPr>
            </a:pPr>
            <a:r>
              <a:t>Specify whether you want empty room covariance or epochs baseline covariance setting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do_empty_room_cov </a:t>
            </a:r>
            <a:r>
              <a:t>and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do_epochs_cov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227584" indent="-227584" defTabSz="327152">
              <a:spcBef>
                <a:spcPts val="2300"/>
              </a:spcBef>
              <a:defRPr sz="1904">
                <a:effectLst>
                  <a:outerShdw sx="100000" sy="100000" kx="0" ky="0" algn="b" rotWithShape="0" blurRad="28448" dist="14224" dir="5400000">
                    <a:srgbClr val="000000"/>
                  </a:outerShdw>
                </a:effectLst>
              </a:defRPr>
            </a:pPr>
            <a:r>
              <a:t>Run the script.</a:t>
            </a:r>
          </a:p>
          <a:p>
            <a:pPr marL="227584" indent="-227584" defTabSz="327152">
              <a:spcBef>
                <a:spcPts val="2300"/>
              </a:spcBef>
              <a:defRPr sz="1904">
                <a:effectLst>
                  <a:outerShdw sx="100000" sy="100000" kx="0" ky="0" algn="b" rotWithShape="0" blurRad="28448" dist="14224" dir="5400000">
                    <a:srgbClr val="000000"/>
                  </a:outerShdw>
                </a:effectLst>
              </a:defRPr>
            </a:pPr>
            <a:r>
              <a:t>You should now have the corresponding ‘-cov.fif’ files in your subject’s ‘Covariance’ directory.</a:t>
            </a:r>
          </a:p>
        </p:txBody>
      </p:sp>
      <p:pic>
        <p:nvPicPr>
          <p:cNvPr id="150" name="Capture d’écran 2017-09-18 à 13.18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8286" y="3097413"/>
            <a:ext cx="5762857" cy="480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7799570" y="8009695"/>
            <a:ext cx="3420289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covariance_matrix.py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Source reconstruction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xfrm>
            <a:off x="762000" y="2413000"/>
            <a:ext cx="5757007" cy="6118511"/>
          </a:xfrm>
          <a:prstGeom prst="rect">
            <a:avLst/>
          </a:prstGeom>
        </p:spPr>
        <p:txBody>
          <a:bodyPr/>
          <a:lstStyle/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Open « src_rec.py »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Specify the general parameters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task</a:t>
            </a:r>
            <a:r>
              <a:t>,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states</a:t>
            </a:r>
            <a:r>
              <a:t>,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subjects.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Specify evoked parameters : choose whether to remove ecg components of ICA or not and the number of eog components to remove.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Specify the source space parameters : should be the same as in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Step 2.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Set the switches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compute_fwd, compute_inv and compute_stc </a:t>
            </a:r>
            <a:r>
              <a:t>according to what you want to do. </a:t>
            </a:r>
            <a:br/>
            <a:r>
              <a:t>Default setting should be ‘True’, ‘True’, ‘True’ to compute forward model, inverse model and finally the source estimate.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Specify whether you want to use empty room covariance or epoch baseline covariance.</a:t>
            </a:r>
          </a:p>
          <a:p>
            <a:pPr marL="166623" indent="-166623" defTabSz="239522">
              <a:spcBef>
                <a:spcPts val="1700"/>
              </a:spcBef>
              <a:defRPr b="1"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NB : you can specify the source reconstruction method setting the ‘method’ variable in the last section of the script (*MODIFY*)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Run the script.</a:t>
            </a:r>
          </a:p>
          <a:p>
            <a:pPr marL="166623" indent="-166623" defTabSz="239522">
              <a:spcBef>
                <a:spcPts val="1700"/>
              </a:spcBef>
              <a:defRPr sz="1394">
                <a:effectLst>
                  <a:outerShdw sx="100000" sy="100000" kx="0" ky="0" algn="b" rotWithShape="0" blurRad="20828" dist="10414" dir="5400000">
                    <a:srgbClr val="000000"/>
                  </a:outerShdw>
                </a:effectLst>
              </a:defRPr>
            </a:pPr>
            <a:r>
              <a:t>You should now have the ‘-fwd.fif’, ‘-inv.fif’ and source estimates (-rh.stc and -lh.stc for right and left hemispheres) in your subject’s ‘Source_Rec’ directory.</a:t>
            </a:r>
          </a:p>
        </p:txBody>
      </p:sp>
      <p:pic>
        <p:nvPicPr>
          <p:cNvPr id="155" name="Capture d’écran 2017-09-18 à 13.3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0331" y="2323892"/>
            <a:ext cx="5757008" cy="629672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8694637" y="8726776"/>
            <a:ext cx="1948397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src_rec.py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Morphing to an average brain (fsaverage)</a:t>
            </a:r>
          </a:p>
        </p:txBody>
      </p:sp>
      <p:sp>
        <p:nvSpPr>
          <p:cNvPr id="159" name="Shape 159"/>
          <p:cNvSpPr/>
          <p:nvPr>
            <p:ph type="body" sz="half" idx="1"/>
          </p:nvPr>
        </p:nvSpPr>
        <p:spPr>
          <a:xfrm>
            <a:off x="698728" y="2666087"/>
            <a:ext cx="5793669" cy="6375401"/>
          </a:xfrm>
          <a:prstGeom prst="rect">
            <a:avLst/>
          </a:prstGeom>
        </p:spPr>
        <p:txBody>
          <a:bodyPr/>
          <a:lstStyle/>
          <a:p>
            <a:pPr marL="382015" indent="-382015" defTabSz="549148">
              <a:spcBef>
                <a:spcPts val="3900"/>
              </a:spcBef>
              <a:defRPr sz="3196">
                <a:effectLst>
                  <a:outerShdw sx="100000" sy="100000" kx="0" ky="0" algn="b" rotWithShape="0" blurRad="47752" dist="23876" dir="5400000">
                    <a:srgbClr val="000000"/>
                  </a:outerShdw>
                </a:effectLst>
              </a:defRPr>
            </a:pPr>
            <a:r>
              <a:t>Open « morphing_stc.py »</a:t>
            </a:r>
          </a:p>
          <a:p>
            <a:pPr marL="382015" indent="-382015" defTabSz="549148">
              <a:spcBef>
                <a:spcPts val="3900"/>
              </a:spcBef>
              <a:defRPr sz="3196">
                <a:effectLst>
                  <a:outerShdw sx="100000" sy="100000" kx="0" ky="0" algn="b" rotWithShape="0" blurRad="47752" dist="23876" dir="5400000">
                    <a:srgbClr val="000000"/>
                  </a:outerShdw>
                </a:effectLst>
              </a:defRPr>
            </a:pPr>
            <a:r>
              <a:t>Specify task and subjects as usual.</a:t>
            </a:r>
          </a:p>
          <a:p>
            <a:pPr marL="382015" indent="-382015" defTabSz="549148">
              <a:spcBef>
                <a:spcPts val="3900"/>
              </a:spcBef>
              <a:defRPr sz="3196">
                <a:effectLst>
                  <a:outerShdw sx="100000" sy="100000" kx="0" ky="0" algn="b" rotWithShape="0" blurRad="47752" dist="23876" dir="5400000">
                    <a:srgbClr val="000000"/>
                  </a:outerShdw>
                </a:effectLst>
              </a:defRPr>
            </a:pPr>
            <a:r>
              <a:t>Run the script.</a:t>
            </a:r>
          </a:p>
          <a:p>
            <a:pPr marL="382015" indent="-382015" defTabSz="549148">
              <a:spcBef>
                <a:spcPts val="3900"/>
              </a:spcBef>
              <a:defRPr sz="3196">
                <a:effectLst>
                  <a:outerShdw sx="100000" sy="100000" kx="0" ky="0" algn="b" rotWithShape="0" blurRad="47752" dist="23876" dir="5400000">
                    <a:srgbClr val="000000"/>
                  </a:outerShdw>
                </a:effectLst>
              </a:defRPr>
            </a:pPr>
            <a:r>
              <a:t>You should now have a duplicate ‘_fsaverage-rh.stc’ and ‘_fsaverage-lh.stc’ for each source estimate file you processed.</a:t>
            </a:r>
          </a:p>
        </p:txBody>
      </p:sp>
      <p:pic>
        <p:nvPicPr>
          <p:cNvPr id="160" name="Capture d’écran 2017-09-18 à 13.50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7044" y="3501891"/>
            <a:ext cx="5793670" cy="419761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8212338" y="7840970"/>
            <a:ext cx="2803082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3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 morphing_stc.py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